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58" r:id="rId5"/>
    <p:sldId id="259" r:id="rId6"/>
    <p:sldId id="265" r:id="rId7"/>
    <p:sldId id="266" r:id="rId8"/>
    <p:sldId id="280" r:id="rId9"/>
    <p:sldId id="260" r:id="rId10"/>
    <p:sldId id="281" r:id="rId11"/>
    <p:sldId id="284" r:id="rId12"/>
    <p:sldId id="282" r:id="rId13"/>
    <p:sldId id="283" r:id="rId14"/>
    <p:sldId id="261" r:id="rId15"/>
    <p:sldId id="263" r:id="rId16"/>
    <p:sldId id="285" r:id="rId17"/>
    <p:sldId id="267" r:id="rId18"/>
    <p:sldId id="269" r:id="rId19"/>
    <p:sldId id="270" r:id="rId20"/>
    <p:sldId id="286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8D6"/>
    <a:srgbClr val="04000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730D5-336C-4561-A452-1EE46444746C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F2946-FACC-4BD4-89AD-3A072D85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করতে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F2946-FACC-4BD4-89AD-3A072D85C8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F2946-FACC-4BD4-89AD-3A072D85C8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2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9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4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711D-8414-4E88-82C8-C145401BC1F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DCC4-D8E1-4AC2-9075-9AF3C631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0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32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" Type="http://schemas.openxmlformats.org/officeDocument/2006/relationships/image" Target="../media/image31.jp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34.jp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33.jp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248" y="0"/>
            <a:ext cx="11650718" cy="6858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5758" y="-1"/>
            <a:ext cx="9343697" cy="6968359"/>
          </a:xfrm>
          <a:prstGeom prst="rect">
            <a:avLst/>
          </a:prstGeom>
          <a:noFill/>
        </p:spPr>
        <p:txBody>
          <a:bodyPr wrap="none" rtlCol="0">
            <a:prstTxWarp prst="textButtonPour">
              <a:avLst>
                <a:gd name="adj1" fmla="val 9814592"/>
                <a:gd name="adj2" fmla="val 65666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724" y="2443654"/>
            <a:ext cx="9585434" cy="3578773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1346698"/>
                <a:gd name="adj2" fmla="val 74463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35" y="1904182"/>
            <a:ext cx="2080260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66" y="3070540"/>
            <a:ext cx="2011680" cy="1351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24" y="2553611"/>
            <a:ext cx="778955" cy="71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6332" y="5190438"/>
            <a:ext cx="10322148" cy="1068122"/>
          </a:xfrm>
          <a:prstGeom prst="roundRect">
            <a:avLst>
              <a:gd name="adj" fmla="val 10959"/>
            </a:avLst>
          </a:prstGeom>
          <a:noFill/>
          <a:ln w="76200">
            <a:solidFill>
              <a:srgbClr val="3820EC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3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পরীক্ষাটি </a:t>
            </a:r>
            <a:r>
              <a:rPr lang="bn-IN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দৈব পরীক্ষা, ঘটনা ও সমসম্ভাব্য ঘটনা ব্যাখ্যা কর ।   </a:t>
            </a:r>
            <a:endParaRPr lang="en-US" sz="3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08" y="1586689"/>
            <a:ext cx="1114425" cy="1070084"/>
          </a:xfrm>
          <a:prstGeom prst="ellipse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85" y="3364892"/>
            <a:ext cx="1154542" cy="105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867710" y="2890082"/>
            <a:ext cx="828675" cy="1169073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136">
            <a:off x="9112832" y="1984511"/>
            <a:ext cx="1224913" cy="11483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8734097" y="2676987"/>
            <a:ext cx="61912" cy="1278386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971519" y="4003956"/>
            <a:ext cx="962288" cy="110398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42" y="1877970"/>
            <a:ext cx="1890927" cy="134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7743497" y="2954493"/>
            <a:ext cx="990600" cy="1040250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984288" y="3885054"/>
            <a:ext cx="1716957" cy="156483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01" y="4238893"/>
            <a:ext cx="990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902661" y="4114354"/>
            <a:ext cx="1798584" cy="618188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79" y="3262445"/>
            <a:ext cx="1087453" cy="9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3773025" y="148650"/>
            <a:ext cx="4283707" cy="1436737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51551" y="388999"/>
            <a:ext cx="2526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1 0.06141 L 0.05165 -0.01585 C 0.07639 -0.03299 0.11343 -0.04211 0.15191 -0.04211 C 0.19604 -0.04211 0.23119 -0.03299 0.25593 -0.01585 L 0.37413 0.06141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-51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463 L 0.10642 -0.03773 C 0.12292 -0.04537 0.14774 -0.04907 0.17344 -0.04907 C 0.20278 -0.04907 0.22639 -0.04537 0.24288 -0.03773 L 0.32187 -0.00463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C 0.01563 -0.00694 0.02792 0.00261 0.04341 0.00391 C 0.05787 0.005 0.07234 0.00521 0.08681 0.00608 C 0.12645 0.01042 0.10923 0.00999 0.13904 0.00999 C 0.1373 0.0191 0.14005 0.02453 0.14048 0.03321 C 0.14092 0.04796 0.14048 0.06207 0.14048 0.07639 C 0.15741 0.0727 0.16161 0.08247 0.17535 0.09202 C 0.18114 0.09636 0.1875 0.09853 0.19271 0.10395 C 0.19705 0.10829 0.20573 0.11784 0.20573 0.11806 C 0.20761 0.11611 0.21007 0.11567 0.21166 0.11394 C 0.21282 0.11198 0.21297 0.10916 0.21441 0.10786 C 0.21875 0.10395 0.2257 0.10157 0.23062 0.09809 C 0.2325 0.09658 0.23409 0.09506 0.23626 0.09419 C 0.23987 0.09224 0.24769 0.09028 0.24769 0.0905 C 0.2717 0.09137 0.29442 0.09202 0.31757 0.10005 C 0.31323 0.10374 0.30932 0.10482 0.30585 0.10981 L 0.3235 0.17861 " pathEditMode="relative" rAng="0" ptsTypes="fffffffffffffffAA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5" y="8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69" y="2383866"/>
            <a:ext cx="2080260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0224"/>
            <a:ext cx="2011680" cy="1351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8" y="3033295"/>
            <a:ext cx="778955" cy="71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ame 10"/>
          <p:cNvSpPr/>
          <p:nvPr/>
        </p:nvSpPr>
        <p:spPr>
          <a:xfrm>
            <a:off x="824459" y="38830"/>
            <a:ext cx="8484433" cy="10343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4361" y="179387"/>
            <a:ext cx="8231245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 ক্ষেত্র,নমুনা বিন্দু,অনুকূল ফলাফল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58" y="1028066"/>
            <a:ext cx="11617377" cy="17688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9097" y="1161586"/>
            <a:ext cx="82589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নিরপেক্ষ ছক্কা নিক্ষেপ করলে যে ছয়টি সম্ভাব্য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পাওয়া যায় তা হলো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2069" y="1370123"/>
            <a:ext cx="818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9586" y="1821980"/>
            <a:ext cx="3256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1, 2, 3, 4, 5,</a:t>
            </a:r>
            <a:r>
              <a:rPr lang="bn-IN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9097" y="3162925"/>
            <a:ext cx="11708005" cy="120032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সকল ফলাফল নিয়ে গঠিত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নমুনা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ক্ষেত্র  বলে এবং ফলাফলের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প্রতিটি উপাদানকে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নমুনা বিন্দু বলা ।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3258" y="4951896"/>
            <a:ext cx="11492656" cy="584775"/>
          </a:xfrm>
          <a:prstGeom prst="rect">
            <a:avLst/>
          </a:prstGeom>
          <a:noFill/>
          <a:ln w="28575">
            <a:solidFill>
              <a:srgbClr val="3333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 লক্ষ্য করলে দেখবে যে, একটি ছক্কা নিক্ষেপে জোড় সংখ্যা তিনটি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2, 4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আসে।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717" y="5654822"/>
            <a:ext cx="9261190" cy="1077218"/>
          </a:xfrm>
          <a:prstGeom prst="rect">
            <a:avLst/>
          </a:prstGeom>
          <a:noFill/>
          <a:ln w="28575">
            <a:solidFill>
              <a:srgbClr val="3820EC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ছক্কা নিক্ষেপে এই তিনটির যেকোনো একটি আসলে জোড় সংখ্যা হবে। অতএব, জোড় সংখ্যার অনুকূল ফলাফল হবে তিনটি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28865"/>
            <a:ext cx="5585723" cy="509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97778" l="25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" r="3556"/>
          <a:stretch/>
        </p:blipFill>
        <p:spPr>
          <a:xfrm rot="19004655">
            <a:off x="152193" y="457709"/>
            <a:ext cx="4159662" cy="3476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30003" y="223623"/>
            <a:ext cx="491481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rgbClr val="3820EC"/>
                  </a:solidFill>
                </a:ln>
                <a:solidFill>
                  <a:srgbClr val="040009"/>
                </a:solidFill>
                <a:latin typeface="NikoshBAN" pitchFamily="2" charset="0"/>
                <a:cs typeface="NikoshBAN" pitchFamily="2" charset="0"/>
              </a:rPr>
              <a:t>অনুকূল ফলাফল </a:t>
            </a:r>
            <a:endParaRPr lang="en-US" sz="6000" dirty="0">
              <a:ln>
                <a:solidFill>
                  <a:srgbClr val="3820EC"/>
                </a:solidFill>
              </a:ln>
              <a:solidFill>
                <a:srgbClr val="04000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578" y="5974479"/>
            <a:ext cx="9254882" cy="707886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পরীক্ষায় একটা ঘটনার স্বপক্ষের ফলাফলকে উক্ত ঘটনার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0" y="5683064"/>
            <a:ext cx="775974" cy="1214512"/>
          </a:xfrm>
          <a:prstGeom prst="rect">
            <a:avLst/>
          </a:prstGeom>
        </p:spPr>
        <p:txBody>
          <a:bodyPr wrap="square" lIns="105486" tIns="52743" rIns="105486" bIns="52743">
            <a:spAutoFit/>
          </a:bodyPr>
          <a:lstStyle/>
          <a:p>
            <a:r>
              <a:rPr lang="bn-IN" sz="7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dirty="0"/>
          </a:p>
        </p:txBody>
      </p:sp>
      <p:sp>
        <p:nvSpPr>
          <p:cNvPr id="17" name="Cloud Callout 16"/>
          <p:cNvSpPr/>
          <p:nvPr/>
        </p:nvSpPr>
        <p:spPr>
          <a:xfrm>
            <a:off x="1753279" y="1590808"/>
            <a:ext cx="10268262" cy="2286785"/>
          </a:xfrm>
          <a:prstGeom prst="cloud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ছক্কা নিক্ষেপের সম্ভাব্য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ফলাফলগুলো সেটের মাধ্যমে প্রকাশ করলে আমরা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লিখতে পারি 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S={1, 2, 3, 4, 5, 6}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858780" y="3870844"/>
            <a:ext cx="8828707" cy="2110384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অতএব, এখানে নমুনাক্ষেত্র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S={1,2,3,4,5,6}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1, 2, 3,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প্রত্যেকে এক একটা নমুনা বিন্দু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9" y="-235294"/>
            <a:ext cx="3426323" cy="23984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17365" y="209863"/>
            <a:ext cx="6250898" cy="1180661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bn-BD" sz="115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bn-IN" sz="115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11500" b="1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68" y="1186618"/>
            <a:ext cx="2571750" cy="2286000"/>
          </a:xfrm>
          <a:prstGeom prst="ellipse">
            <a:avLst/>
          </a:prstGeom>
          <a:ln w="63500" cap="rnd">
            <a:solidFill>
              <a:srgbClr val="9933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45" y="1314253"/>
            <a:ext cx="2571750" cy="2286000"/>
          </a:xfrm>
          <a:prstGeom prst="ellipse">
            <a:avLst/>
          </a:prstGeom>
          <a:ln w="63500" cap="rnd">
            <a:solidFill>
              <a:srgbClr val="99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73740" y="3415960"/>
            <a:ext cx="64008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9959" y="3466319"/>
            <a:ext cx="64008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2" y="3648241"/>
            <a:ext cx="1291338" cy="1152980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919">
            <a:off x="586597" y="2526695"/>
            <a:ext cx="1211408" cy="1081614"/>
          </a:xfrm>
          <a:prstGeom prst="ellipse">
            <a:avLst/>
          </a:prstGeom>
          <a:ln w="1905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Callout 10"/>
          <p:cNvSpPr/>
          <p:nvPr/>
        </p:nvSpPr>
        <p:spPr>
          <a:xfrm>
            <a:off x="659567" y="4375972"/>
            <a:ext cx="10058400" cy="2132453"/>
          </a:xfrm>
          <a:prstGeom prst="wedgeEllipse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7433" indent="-527433">
              <a:buFont typeface="Wingdings" pitchFamily="2" charset="2"/>
              <a:buChar char="v"/>
            </a:pP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মুদ্রা দুইবার নিক্ষেপ করলে সম্ভাব্য ফলাফল গুলো এবং নমুনা ক্ষেত্র লেখ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0339 -0.4101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192" y="3075057"/>
            <a:ext cx="1143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4286" y="1479241"/>
            <a:ext cx="209487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মনিরামপুর ট্যাক্সিতে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1393" y="1345424"/>
            <a:ext cx="1693946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যশোর ট্রেনে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9729" y="5278457"/>
            <a:ext cx="1724218" cy="523220"/>
          </a:xfrm>
          <a:prstGeom prst="rect">
            <a:avLst/>
          </a:prstGeom>
          <a:noFill/>
          <a:ln w="28575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যশোর প্লেনে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2840" y="572441"/>
            <a:ext cx="173417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মনিরামপুরবাসে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6529" y="2683185"/>
            <a:ext cx="182627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মনিরামপুর বাসে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3845" y="4723852"/>
            <a:ext cx="180769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মনিরামপুর বাসে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6962" y="3314771"/>
            <a:ext cx="1720906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যশোর বাসে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67132" y="1930199"/>
            <a:ext cx="2010201" cy="147982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75" y="325149"/>
            <a:ext cx="3115781" cy="106429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Straight Connector 12"/>
          <p:cNvCxnSpPr>
            <a:stCxn id="3" idx="3"/>
            <a:endCxn id="6" idx="1"/>
          </p:cNvCxnSpPr>
          <p:nvPr/>
        </p:nvCxnSpPr>
        <p:spPr>
          <a:xfrm>
            <a:off x="1861192" y="3429000"/>
            <a:ext cx="1928537" cy="2111067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0"/>
          <a:stretch/>
        </p:blipFill>
        <p:spPr>
          <a:xfrm>
            <a:off x="2978057" y="4235050"/>
            <a:ext cx="3347562" cy="977604"/>
          </a:xfrm>
          <a:prstGeom prst="ellipse">
            <a:avLst/>
          </a:prstGeom>
          <a:ln w="63500" cap="rnd">
            <a:solidFill>
              <a:srgbClr val="E3512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Straight Connector 14"/>
          <p:cNvCxnSpPr>
            <a:stCxn id="3" idx="3"/>
            <a:endCxn id="10" idx="1"/>
          </p:cNvCxnSpPr>
          <p:nvPr/>
        </p:nvCxnSpPr>
        <p:spPr>
          <a:xfrm>
            <a:off x="1861192" y="3429000"/>
            <a:ext cx="1945770" cy="17815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32743" y="3659495"/>
            <a:ext cx="213246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মনিরামপুর ট্যাক্সিতে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647" y="5855000"/>
            <a:ext cx="2060370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মনিরামপুর ট্যাক্সিতে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57" y="2222923"/>
            <a:ext cx="3244605" cy="11430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46">
            <a:off x="9795234" y="2228789"/>
            <a:ext cx="1740933" cy="100462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46">
            <a:off x="9079938" y="361211"/>
            <a:ext cx="1526339" cy="77331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1" name="Straight Connector 20"/>
          <p:cNvCxnSpPr>
            <a:stCxn id="5" idx="3"/>
          </p:cNvCxnSpPr>
          <p:nvPr/>
        </p:nvCxnSpPr>
        <p:spPr>
          <a:xfrm>
            <a:off x="5565339" y="1637812"/>
            <a:ext cx="2013897" cy="1445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64" y="1151417"/>
            <a:ext cx="1751023" cy="8927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3" name="Straight Connector 22"/>
          <p:cNvCxnSpPr>
            <a:stCxn id="5" idx="3"/>
          </p:cNvCxnSpPr>
          <p:nvPr/>
        </p:nvCxnSpPr>
        <p:spPr>
          <a:xfrm flipV="1">
            <a:off x="5565339" y="803274"/>
            <a:ext cx="1743630" cy="8345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  <a:endCxn id="9" idx="1"/>
          </p:cNvCxnSpPr>
          <p:nvPr/>
        </p:nvCxnSpPr>
        <p:spPr>
          <a:xfrm flipV="1">
            <a:off x="5513947" y="4954685"/>
            <a:ext cx="1919898" cy="585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82" y="3403022"/>
            <a:ext cx="1751023" cy="8927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64" y="5543006"/>
            <a:ext cx="1751023" cy="8927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46">
            <a:off x="9270614" y="4422064"/>
            <a:ext cx="1686138" cy="9730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8" name="Straight Connector 27"/>
          <p:cNvCxnSpPr>
            <a:stCxn id="10" idx="3"/>
          </p:cNvCxnSpPr>
          <p:nvPr/>
        </p:nvCxnSpPr>
        <p:spPr>
          <a:xfrm>
            <a:off x="5527868" y="3607159"/>
            <a:ext cx="2056418" cy="3348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3"/>
            <a:endCxn id="8" idx="1"/>
          </p:cNvCxnSpPr>
          <p:nvPr/>
        </p:nvCxnSpPr>
        <p:spPr>
          <a:xfrm flipV="1">
            <a:off x="5527868" y="2914018"/>
            <a:ext cx="2428661" cy="6931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3"/>
            <a:endCxn id="17" idx="1"/>
          </p:cNvCxnSpPr>
          <p:nvPr/>
        </p:nvCxnSpPr>
        <p:spPr>
          <a:xfrm>
            <a:off x="5513947" y="5540067"/>
            <a:ext cx="1267700" cy="5457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44227" y="2069143"/>
                <a:ext cx="389850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27" y="2069143"/>
                <a:ext cx="389850" cy="616579"/>
              </a:xfrm>
              <a:prstGeom prst="rect">
                <a:avLst/>
              </a:prstGeom>
              <a:blipFill rotWithShape="1">
                <a:blip r:embed="rId6"/>
                <a:stretch>
                  <a:fillRect r="-29688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 rot="20580892">
                <a:off x="2512865" y="2979842"/>
                <a:ext cx="46519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80892">
                <a:off x="2512865" y="2979842"/>
                <a:ext cx="465192" cy="615233"/>
              </a:xfrm>
              <a:prstGeom prst="rect">
                <a:avLst/>
              </a:prstGeom>
              <a:blipFill rotWithShape="1">
                <a:blip r:embed="rId7"/>
                <a:stretch>
                  <a:fillRect l="-15534" r="-2233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152205" y="3898516"/>
                <a:ext cx="42351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400" b="1" i="1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205" y="3898516"/>
                <a:ext cx="423514" cy="786177"/>
              </a:xfrm>
              <a:prstGeom prst="rect">
                <a:avLst/>
              </a:prstGeom>
              <a:blipFill rotWithShape="1">
                <a:blip r:embed="rId8"/>
                <a:stretch>
                  <a:fillRect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66079" y="609694"/>
                <a:ext cx="389850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079" y="609694"/>
                <a:ext cx="389850" cy="616964"/>
              </a:xfrm>
              <a:prstGeom prst="rect">
                <a:avLst/>
              </a:prstGeom>
              <a:blipFill rotWithShape="1">
                <a:blip r:embed="rId9"/>
                <a:stretch>
                  <a:fillRect l="-31250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919119" y="2544219"/>
                <a:ext cx="389850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119" y="2544219"/>
                <a:ext cx="389850" cy="616964"/>
              </a:xfrm>
              <a:prstGeom prst="rect">
                <a:avLst/>
              </a:prstGeom>
              <a:blipFill rotWithShape="1">
                <a:blip r:embed="rId10"/>
                <a:stretch>
                  <a:fillRect l="-3125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566079" y="4600086"/>
                <a:ext cx="389850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079" y="4600086"/>
                <a:ext cx="389850" cy="616964"/>
              </a:xfrm>
              <a:prstGeom prst="rect">
                <a:avLst/>
              </a:prstGeom>
              <a:blipFill rotWithShape="1">
                <a:blip r:embed="rId11"/>
                <a:stretch>
                  <a:fillRect l="-31250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114044" y="1167103"/>
                <a:ext cx="46519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44" y="1167103"/>
                <a:ext cx="465192" cy="615233"/>
              </a:xfrm>
              <a:prstGeom prst="rect">
                <a:avLst/>
              </a:prstGeom>
              <a:blipFill rotWithShape="1">
                <a:blip r:embed="rId12"/>
                <a:stretch>
                  <a:fillRect l="-26316" r="-26316" b="-2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346640" y="3431006"/>
                <a:ext cx="46519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640" y="3431006"/>
                <a:ext cx="465192" cy="615233"/>
              </a:xfrm>
              <a:prstGeom prst="rect">
                <a:avLst/>
              </a:prstGeom>
              <a:blipFill rotWithShape="1">
                <a:blip r:embed="rId13"/>
                <a:stretch>
                  <a:fillRect l="-26316" r="-26316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272855" y="5681781"/>
                <a:ext cx="465192" cy="61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24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855" y="5681781"/>
                <a:ext cx="465192" cy="615233"/>
              </a:xfrm>
              <a:prstGeom prst="rect">
                <a:avLst/>
              </a:prstGeom>
              <a:blipFill rotWithShape="1">
                <a:blip r:embed="rId14"/>
                <a:stretch>
                  <a:fillRect l="-26316" r="-26316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entagon 39"/>
          <p:cNvSpPr/>
          <p:nvPr/>
        </p:nvSpPr>
        <p:spPr>
          <a:xfrm>
            <a:off x="218825" y="803274"/>
            <a:ext cx="2807965" cy="759021"/>
          </a:xfrm>
          <a:prstGeom prst="homePlate">
            <a:avLst>
              <a:gd name="adj" fmla="val 54423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43978" y="873963"/>
                <a:ext cx="2144561" cy="58477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3200" b="1" dirty="0" smtClean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সম্ভাবনা </a:t>
                </a:r>
                <a14:m>
                  <m:oMath xmlns:m="http://schemas.openxmlformats.org/officeDocument/2006/math">
                    <m:r>
                      <a:rPr lang="en-US" sz="32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𝑡𝑟𝑒𝑒</m:t>
                    </m:r>
                    <m:r>
                      <a:rPr lang="en-US" sz="3200" b="0" i="0" smtClean="0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: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8" y="873963"/>
                <a:ext cx="2144561" cy="584775"/>
              </a:xfrm>
              <a:prstGeom prst="rect">
                <a:avLst/>
              </a:prstGeom>
              <a:blipFill rotWithShape="1">
                <a:blip r:embed="rId15"/>
                <a:stretch>
                  <a:fillRect l="-8523" t="-13542" b="-4270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767251" y="2279687"/>
            <a:ext cx="801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লোকটির ঢাকা থেকে যশোর ট্রেনে ও যশোর হতে মনিরামপুর টেক্সসিতে যাওয়ার সম্ভাবনা 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09218" y="3281581"/>
            <a:ext cx="537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 [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যশোর ট্রেনে ও মনিরামপুর ট্যাক্সিতে ]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84847" y="3410027"/>
            <a:ext cx="383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979489" y="3313741"/>
            <a:ext cx="30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9871685" y="3398379"/>
            <a:ext cx="383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341103" y="3153249"/>
                <a:ext cx="644728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1" i="1" smtClean="0">
                            <a:ln w="11430">
                              <a:solidFill>
                                <a:srgbClr val="3820EC"/>
                              </a:solidFill>
                            </a:ln>
                            <a:solidFill>
                              <a:srgbClr val="3333FF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bn-BD" sz="3200" b="1" dirty="0">
                    <a:ln w="11430">
                      <a:solidFill>
                        <a:srgbClr val="3820EC"/>
                      </a:solidFill>
                    </a:ln>
                    <a:solidFill>
                      <a:srgbClr val="3333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103" y="3153249"/>
                <a:ext cx="644728" cy="788742"/>
              </a:xfrm>
              <a:prstGeom prst="rect">
                <a:avLst/>
              </a:prstGeom>
              <a:blipFill rotWithShape="1">
                <a:blip r:embed="rId16"/>
                <a:stretch>
                  <a:fillRect r="-27358" b="-2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246960" y="1132582"/>
            <a:ext cx="801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লোকটির ঢাকা থেকে যশোর প্লেনে ও যশোর হতে মনিরামপুর বাসে যাওয়ার সম্ভাবনা 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4996" y="2402798"/>
            <a:ext cx="537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 [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যশোর প্লেনে  ও মনিরামপুর বাসে ]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06350" y="2414446"/>
            <a:ext cx="383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300992" y="2318160"/>
            <a:ext cx="30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×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0193188" y="2402798"/>
            <a:ext cx="383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881519" y="2209800"/>
                <a:ext cx="62228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400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1430">
                                <a:solidFill>
                                  <a:srgbClr val="3820EC"/>
                                </a:solidFill>
                              </a:ln>
                              <a:solidFill>
                                <a:srgbClr val="3333FF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cs typeface="NikoshBAN" pitchFamily="2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519" y="2209800"/>
                <a:ext cx="622286" cy="786177"/>
              </a:xfrm>
              <a:prstGeom prst="rect">
                <a:avLst/>
              </a:prstGeom>
              <a:blipFill rotWithShape="1">
                <a:blip r:embed="rId17"/>
                <a:stretch>
                  <a:fillRect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889919" y="4608493"/>
            <a:ext cx="756198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3333FF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লোকটির ঢাকা থেকে যশোর ট্রেনে ও যশোর হতে মনিরামপুর ট্যাক্সিতে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?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04319" y="3200400"/>
            <a:ext cx="888316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333FF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>
                  <a:solidFill>
                    <a:srgbClr val="3333FF"/>
                  </a:solidFill>
                </a:ln>
                <a:solidFill>
                  <a:srgbClr val="3820E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(২)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লোকটির ঢাকা থেকে যশোর প্লেনে ও যশোর হতে মনিরামপুর বাসে যাওয়ার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সম্ভাবনা </a:t>
            </a:r>
            <a:r>
              <a:rPr lang="bn-BD" sz="2800" b="1" dirty="0">
                <a:ln w="11430">
                  <a:solidFill>
                    <a:srgbClr val="3333FF"/>
                  </a:solidFill>
                </a:ln>
                <a:solidFill>
                  <a:srgbClr val="3820E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?</a:t>
            </a:r>
            <a:endParaRPr lang="en-US" sz="2800" b="1" dirty="0">
              <a:ln w="11430">
                <a:solidFill>
                  <a:srgbClr val="3333FF"/>
                </a:solidFill>
              </a:ln>
              <a:solidFill>
                <a:srgbClr val="3820E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1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000"/>
                            </p:stCondLst>
                            <p:childTnLst>
                              <p:par>
                                <p:cTn id="2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500"/>
                            </p:stCondLst>
                            <p:childTnLst>
                              <p:par>
                                <p:cTn id="2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9500"/>
                            </p:stCondLst>
                            <p:childTnLst>
                              <p:par>
                                <p:cTn id="2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1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700"/>
                            </p:stCondLst>
                            <p:childTnLst>
                              <p:par>
                                <p:cTn id="2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8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300"/>
                            </p:stCondLst>
                            <p:childTnLst>
                              <p:par>
                                <p:cTn id="27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164E-6 2.22222E-6 L 0.4964 0.16458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4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30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"/>
                            </p:stCondLst>
                            <p:childTnLst>
                              <p:par>
                                <p:cTn id="2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6201E-6 3.7037E-6 L 0.17814 0.29606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7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8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500"/>
                            </p:stCondLst>
                            <p:childTnLst>
                              <p:par>
                                <p:cTn id="3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3450"/>
                            </p:stCondLst>
                            <p:childTnLst>
                              <p:par>
                                <p:cTn id="4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450"/>
                            </p:stCondLst>
                            <p:childTnLst>
                              <p:par>
                                <p:cTn id="4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450"/>
                            </p:stCondLst>
                            <p:childTnLst>
                              <p:par>
                                <p:cTn id="4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250"/>
                            </p:stCondLst>
                            <p:childTnLst>
                              <p:par>
                                <p:cTn id="4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7750"/>
                            </p:stCondLst>
                            <p:childTnLst>
                              <p:par>
                                <p:cTn id="429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326E-6 -4.44444E-6 L 0.53781 -0.24791 " pathEditMode="relative" rAng="0" ptsTypes="AA">
                                      <p:cBhvr>
                                        <p:cTn id="4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0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8750"/>
                            </p:stCondLst>
                            <p:childTnLst>
                              <p:par>
                                <p:cTn id="4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250"/>
                            </p:stCondLst>
                            <p:childTnLst>
                              <p:par>
                                <p:cTn id="436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386E-6 -7.40741E-7 L 0.25755 -0.33796 " pathEditMode="relative" rAng="0" ptsTypes="AA">
                                      <p:cBhvr>
                                        <p:cTn id="4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7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1250"/>
                            </p:stCondLst>
                            <p:childTnLst>
                              <p:par>
                                <p:cTn id="4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4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31" grpId="0"/>
      <p:bldP spid="31" grpId="1"/>
      <p:bldP spid="31" grpId="2"/>
      <p:bldP spid="32" grpId="0"/>
      <p:bldP spid="32" grpId="1"/>
      <p:bldP spid="33" grpId="0"/>
      <p:bldP spid="33" grpId="1"/>
      <p:bldP spid="33" grpId="2"/>
      <p:bldP spid="33" grpId="3"/>
      <p:bldP spid="34" grpId="0"/>
      <p:bldP spid="34" grpId="1"/>
      <p:bldP spid="35" grpId="0"/>
      <p:bldP spid="35" grpId="1"/>
      <p:bldP spid="36" grpId="0"/>
      <p:bldP spid="36" grpId="1"/>
      <p:bldP spid="36" grpId="2"/>
      <p:bldP spid="36" grpId="3"/>
      <p:bldP spid="37" grpId="0"/>
      <p:bldP spid="37" grpId="1"/>
      <p:bldP spid="37" grpId="2"/>
      <p:bldP spid="38" grpId="0"/>
      <p:bldP spid="38" grpId="1"/>
      <p:bldP spid="39" grpId="0"/>
      <p:bldP spid="39" grpId="1"/>
      <p:bldP spid="39" grpId="2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4" grpId="1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07" y="3238949"/>
            <a:ext cx="2552700" cy="255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959"/>
            <a:ext cx="12192000" cy="858857"/>
          </a:xfrm>
          <a:prstGeom prst="frame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400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ছক্কা ও একটি মুদ্রা একত্রে নিক্ষেপে </a:t>
            </a:r>
            <a:r>
              <a:rPr lang="bn-BD" sz="2800" dirty="0">
                <a:solidFill>
                  <a:srgbClr val="0400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Probability Tree </a:t>
            </a:r>
            <a:r>
              <a:rPr lang="bn-BD" sz="3600" dirty="0">
                <a:solidFill>
                  <a:srgbClr val="0400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তৈরীকরণঃ</a:t>
            </a:r>
            <a:endParaRPr lang="en-US" sz="3600" dirty="0">
              <a:solidFill>
                <a:srgbClr val="04000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89157" y="1083008"/>
            <a:ext cx="1726543" cy="838199"/>
            <a:chOff x="8827157" y="1390651"/>
            <a:chExt cx="1726543" cy="838199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8827157" y="1638301"/>
              <a:ext cx="1307443" cy="590549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115550" y="139065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H</a:t>
              </a:r>
              <a:endParaRPr lang="bn-BD"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611215" y="1597358"/>
            <a:ext cx="1726543" cy="584775"/>
            <a:chOff x="8827157" y="1390651"/>
            <a:chExt cx="1726543" cy="58477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8827157" y="1638302"/>
              <a:ext cx="1288393" cy="9524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115550" y="139065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T</a:t>
              </a:r>
              <a:endParaRPr lang="bn-BD"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38079" y="1975514"/>
            <a:ext cx="2469493" cy="819149"/>
            <a:chOff x="8084207" y="1390651"/>
            <a:chExt cx="2469493" cy="819149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8084207" y="1638302"/>
              <a:ext cx="2050393" cy="57149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115550" y="139065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H</a:t>
              </a:r>
              <a:endParaRPr lang="bn-BD" sz="3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84653" y="2414442"/>
            <a:ext cx="2509262" cy="584775"/>
            <a:chOff x="8827157" y="1331271"/>
            <a:chExt cx="2509262" cy="584775"/>
          </a:xfrm>
        </p:grpSpPr>
        <p:cxnSp>
          <p:nvCxnSpPr>
            <p:cNvPr id="19" name="Straight Connector 18"/>
            <p:cNvCxnSpPr>
              <a:stCxn id="48" idx="6"/>
            </p:cNvCxnSpPr>
            <p:nvPr/>
          </p:nvCxnSpPr>
          <p:spPr>
            <a:xfrm flipV="1">
              <a:off x="8827157" y="1597359"/>
              <a:ext cx="2133600" cy="133349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898269" y="133127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T</a:t>
              </a:r>
              <a:endParaRPr lang="bn-BD" sz="3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08207" y="2930858"/>
            <a:ext cx="1726543" cy="838199"/>
            <a:chOff x="8827157" y="1390651"/>
            <a:chExt cx="1726543" cy="838199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8827157" y="1638301"/>
              <a:ext cx="1307443" cy="59054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115550" y="139065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H</a:t>
              </a:r>
              <a:endParaRPr lang="bn-BD" sz="3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08207" y="3445208"/>
            <a:ext cx="1707493" cy="584775"/>
            <a:chOff x="8846207" y="1390651"/>
            <a:chExt cx="1707493" cy="58477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8846207" y="1638302"/>
              <a:ext cx="1288393" cy="9524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115550" y="139065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T</a:t>
              </a:r>
              <a:endParaRPr lang="bn-BD" sz="3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567548" y="3790667"/>
            <a:ext cx="2504465" cy="827396"/>
            <a:chOff x="8827157" y="1322412"/>
            <a:chExt cx="2504465" cy="827396"/>
          </a:xfrm>
        </p:grpSpPr>
        <p:cxnSp>
          <p:nvCxnSpPr>
            <p:cNvPr id="28" name="Straight Connector 27"/>
            <p:cNvCxnSpPr>
              <a:stCxn id="63" idx="6"/>
            </p:cNvCxnSpPr>
            <p:nvPr/>
          </p:nvCxnSpPr>
          <p:spPr>
            <a:xfrm flipV="1">
              <a:off x="8827157" y="1597359"/>
              <a:ext cx="2133600" cy="552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893472" y="1322412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H</a:t>
              </a:r>
              <a:endParaRPr lang="bn-BD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27257" y="4326910"/>
            <a:ext cx="2496503" cy="584775"/>
            <a:chOff x="7988957" y="1377003"/>
            <a:chExt cx="2496503" cy="584775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7988957" y="1638302"/>
              <a:ext cx="2145643" cy="571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047310" y="1377003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T</a:t>
              </a:r>
              <a:endParaRPr lang="bn-BD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608207" y="4702508"/>
            <a:ext cx="1726543" cy="838199"/>
            <a:chOff x="8827157" y="1390651"/>
            <a:chExt cx="1726543" cy="83819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8827157" y="1638301"/>
              <a:ext cx="1307443" cy="59054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0115550" y="139065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H</a:t>
              </a:r>
              <a:endParaRPr lang="bn-BD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608207" y="5216858"/>
            <a:ext cx="1707493" cy="584775"/>
            <a:chOff x="8846207" y="1390651"/>
            <a:chExt cx="1707493" cy="584775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8846207" y="1638302"/>
              <a:ext cx="1288393" cy="9524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0115550" y="139065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T</a:t>
              </a:r>
              <a:endParaRPr lang="bn-BD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562146" y="5565161"/>
            <a:ext cx="2512711" cy="854691"/>
            <a:chOff x="8846207" y="1295117"/>
            <a:chExt cx="2512711" cy="854691"/>
          </a:xfrm>
        </p:grpSpPr>
        <p:cxnSp>
          <p:nvCxnSpPr>
            <p:cNvPr id="40" name="Straight Connector 39"/>
            <p:cNvCxnSpPr>
              <a:stCxn id="73" idx="6"/>
            </p:cNvCxnSpPr>
            <p:nvPr/>
          </p:nvCxnSpPr>
          <p:spPr>
            <a:xfrm flipV="1">
              <a:off x="8846207" y="1597359"/>
              <a:ext cx="2114550" cy="55244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0920768" y="1295117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H</a:t>
              </a:r>
              <a:endParaRPr lang="bn-BD" sz="3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572665" y="6093158"/>
            <a:ext cx="2526643" cy="584775"/>
            <a:chOff x="8027057" y="1390651"/>
            <a:chExt cx="2526643" cy="584775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8027057" y="1638302"/>
              <a:ext cx="2107543" cy="9524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0115550" y="1390651"/>
              <a:ext cx="438150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T</a:t>
              </a:r>
              <a:endParaRPr lang="bn-BD" sz="3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475986" y="2549858"/>
            <a:ext cx="5106164" cy="1893127"/>
            <a:chOff x="3694936" y="2152651"/>
            <a:chExt cx="5106164" cy="1893127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3694936" y="2514600"/>
              <a:ext cx="4420364" cy="153117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8134350" y="2152651"/>
              <a:ext cx="666750" cy="723899"/>
              <a:chOff x="10229850" y="2800351"/>
              <a:chExt cx="666750" cy="72389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0229850" y="2800351"/>
                <a:ext cx="666750" cy="72389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endParaRPr lang="bn-BD" sz="36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363200" y="2857501"/>
                <a:ext cx="438150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</a:t>
                </a:r>
                <a:endParaRPr lang="bn-BD" sz="3600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533136" y="1673558"/>
            <a:ext cx="5049014" cy="2769427"/>
            <a:chOff x="3713986" y="1238251"/>
            <a:chExt cx="5049014" cy="2769427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3713986" y="1638300"/>
              <a:ext cx="4363214" cy="236937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8096250" y="1238251"/>
              <a:ext cx="666750" cy="723899"/>
              <a:chOff x="10229850" y="2800351"/>
              <a:chExt cx="666750" cy="72389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0229850" y="2800351"/>
                <a:ext cx="666750" cy="72389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endParaRPr lang="bn-BD" sz="36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0363200" y="2857501"/>
                <a:ext cx="438150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</a:t>
                </a:r>
                <a:endParaRPr lang="bn-BD" sz="3600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4514086" y="3407108"/>
            <a:ext cx="5087114" cy="1035877"/>
            <a:chOff x="3694936" y="3009901"/>
            <a:chExt cx="5087114" cy="1035877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3694936" y="3371850"/>
              <a:ext cx="4382264" cy="67392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8115300" y="3009901"/>
              <a:ext cx="666750" cy="723899"/>
              <a:chOff x="10229850" y="2800351"/>
              <a:chExt cx="666750" cy="723899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0229850" y="2800351"/>
                <a:ext cx="666750" cy="72389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endParaRPr lang="bn-BD" sz="36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363200" y="2857501"/>
                <a:ext cx="438150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</a:t>
                </a:r>
                <a:endParaRPr lang="bn-BD" sz="36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4495036" y="4283408"/>
            <a:ext cx="5106164" cy="723899"/>
            <a:chOff x="3675886" y="3905251"/>
            <a:chExt cx="5106164" cy="723899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675886" y="4045778"/>
              <a:ext cx="4401314" cy="14522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8115300" y="3905251"/>
              <a:ext cx="666750" cy="723899"/>
              <a:chOff x="10229850" y="2800351"/>
              <a:chExt cx="666750" cy="723899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29850" y="2800351"/>
                <a:ext cx="666750" cy="72389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endParaRPr lang="bn-BD" sz="36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363200" y="2857501"/>
                <a:ext cx="438150" cy="646331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</a:t>
                </a:r>
                <a:endParaRPr lang="bn-BD" sz="3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456936" y="4462035"/>
            <a:ext cx="5125214" cy="1421572"/>
            <a:chOff x="3675886" y="4064828"/>
            <a:chExt cx="5125214" cy="1421572"/>
          </a:xfrm>
          <a:solidFill>
            <a:schemeClr val="bg1"/>
          </a:solidFill>
        </p:grpSpPr>
        <p:cxnSp>
          <p:nvCxnSpPr>
            <p:cNvPr id="66" name="Straight Connector 65"/>
            <p:cNvCxnSpPr/>
            <p:nvPr/>
          </p:nvCxnSpPr>
          <p:spPr>
            <a:xfrm>
              <a:off x="3675886" y="4064828"/>
              <a:ext cx="4420364" cy="1059622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8134350" y="4762501"/>
              <a:ext cx="666750" cy="723899"/>
              <a:chOff x="10229850" y="2800351"/>
              <a:chExt cx="666750" cy="723899"/>
            </a:xfrm>
            <a:grpFill/>
          </p:grpSpPr>
          <p:sp>
            <p:nvSpPr>
              <p:cNvPr id="68" name="TextBox 67"/>
              <p:cNvSpPr txBox="1"/>
              <p:nvPr/>
            </p:nvSpPr>
            <p:spPr>
              <a:xfrm>
                <a:off x="10229850" y="2800351"/>
                <a:ext cx="666750" cy="72389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endParaRPr lang="bn-BD" sz="36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363200" y="2857501"/>
                <a:ext cx="438150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</a:t>
                </a:r>
                <a:endParaRPr lang="bn-BD" sz="3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590286" y="4442985"/>
            <a:ext cx="4991864" cy="2297872"/>
            <a:chOff x="3733036" y="4083878"/>
            <a:chExt cx="4991864" cy="2297872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733036" y="4083878"/>
              <a:ext cx="4325114" cy="184067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8058150" y="5657851"/>
              <a:ext cx="666750" cy="723899"/>
              <a:chOff x="10229850" y="2800351"/>
              <a:chExt cx="666750" cy="72389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0229850" y="2800351"/>
                <a:ext cx="666750" cy="72389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wrap="square" rtlCol="0">
                <a:spAutoFit/>
              </a:bodyPr>
              <a:lstStyle/>
              <a:p>
                <a:endParaRPr lang="bn-BD" sz="36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0363200" y="2857501"/>
                <a:ext cx="438150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</a:t>
                </a:r>
                <a:endParaRPr lang="bn-BD" sz="36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-123858" y="5671465"/>
            <a:ext cx="824116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ছক্কা ও একটি মুদ্রা একত্রে নিক্ষেপে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নমুনাক্ষেত্র 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-212088" y="5991727"/>
            <a:ext cx="9051288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40009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{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                                                                          </a:t>
            </a:r>
            <a:r>
              <a:rPr lang="bn-BD" sz="6000" dirty="0">
                <a:solidFill>
                  <a:srgbClr val="040009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}</a:t>
            </a:r>
            <a:endParaRPr lang="en-US" sz="3200" dirty="0">
              <a:solidFill>
                <a:srgbClr val="0400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0" y="6242447"/>
            <a:ext cx="1542197" cy="523220"/>
            <a:chOff x="0" y="6242447"/>
            <a:chExt cx="1542197" cy="523220"/>
          </a:xfrm>
        </p:grpSpPr>
        <p:sp>
          <p:nvSpPr>
            <p:cNvPr id="87" name="TextBox 86"/>
            <p:cNvSpPr txBox="1"/>
            <p:nvPr/>
          </p:nvSpPr>
          <p:spPr>
            <a:xfrm>
              <a:off x="0" y="6242447"/>
              <a:ext cx="818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H,</a:t>
              </a:r>
              <a:endParaRPr lang="bn-BD" sz="2800" dirty="0">
                <a:solidFill>
                  <a:srgbClr val="7030A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1958" y="6242447"/>
              <a:ext cx="830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T, </a:t>
              </a:r>
              <a:endParaRPr lang="bn-BD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421644" y="6242447"/>
            <a:ext cx="1580863" cy="523220"/>
            <a:chOff x="1421644" y="6242447"/>
            <a:chExt cx="1580863" cy="523220"/>
          </a:xfrm>
        </p:grpSpPr>
        <p:sp>
          <p:nvSpPr>
            <p:cNvPr id="90" name="TextBox 89"/>
            <p:cNvSpPr txBox="1"/>
            <p:nvPr/>
          </p:nvSpPr>
          <p:spPr>
            <a:xfrm>
              <a:off x="1421644" y="6242447"/>
              <a:ext cx="871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H, </a:t>
              </a:r>
              <a:endParaRPr lang="bn-BD" sz="2800" dirty="0">
                <a:solidFill>
                  <a:srgbClr val="00B0F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44975" y="6242447"/>
              <a:ext cx="85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T, </a:t>
              </a:r>
              <a:endParaRPr lang="bn-BD" sz="28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27363" y="6242447"/>
            <a:ext cx="1567216" cy="538609"/>
            <a:chOff x="2827363" y="6242447"/>
            <a:chExt cx="1567216" cy="538609"/>
          </a:xfrm>
        </p:grpSpPr>
        <p:sp>
          <p:nvSpPr>
            <p:cNvPr id="93" name="TextBox 92"/>
            <p:cNvSpPr txBox="1"/>
            <p:nvPr/>
          </p:nvSpPr>
          <p:spPr>
            <a:xfrm>
              <a:off x="2827363" y="6242447"/>
              <a:ext cx="843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H, </a:t>
              </a:r>
              <a:endParaRPr lang="bn-BD" sz="2800" dirty="0">
                <a:solidFill>
                  <a:srgbClr val="00B05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50694" y="6257836"/>
              <a:ext cx="843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T, </a:t>
              </a:r>
              <a:endParaRPr lang="bn-BD" sz="2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233083" y="6242447"/>
            <a:ext cx="1567216" cy="523220"/>
            <a:chOff x="4233083" y="6242447"/>
            <a:chExt cx="1567216" cy="523220"/>
          </a:xfrm>
        </p:grpSpPr>
        <p:sp>
          <p:nvSpPr>
            <p:cNvPr id="96" name="TextBox 95"/>
            <p:cNvSpPr txBox="1"/>
            <p:nvPr/>
          </p:nvSpPr>
          <p:spPr>
            <a:xfrm>
              <a:off x="4233083" y="6242447"/>
              <a:ext cx="966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H,</a:t>
              </a:r>
              <a:r>
                <a:rPr lang="bn-BD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endParaRPr lang="bn-BD" sz="2800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56414" y="6242447"/>
              <a:ext cx="843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T,</a:t>
              </a:r>
              <a:endParaRPr lang="bn-BD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625156" y="6242447"/>
            <a:ext cx="1512625" cy="523220"/>
            <a:chOff x="5625156" y="6242447"/>
            <a:chExt cx="1512625" cy="523220"/>
          </a:xfrm>
        </p:grpSpPr>
        <p:sp>
          <p:nvSpPr>
            <p:cNvPr id="99" name="TextBox 98"/>
            <p:cNvSpPr txBox="1"/>
            <p:nvPr/>
          </p:nvSpPr>
          <p:spPr>
            <a:xfrm>
              <a:off x="5625156" y="6242447"/>
              <a:ext cx="884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40009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H, </a:t>
              </a:r>
              <a:endParaRPr lang="bn-BD" sz="2800" dirty="0">
                <a:solidFill>
                  <a:srgbClr val="040009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362135" y="6242447"/>
              <a:ext cx="7756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040009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T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, </a:t>
              </a:r>
              <a:endParaRPr lang="bn-BD" sz="28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044521" y="6242447"/>
            <a:ext cx="1403443" cy="523220"/>
            <a:chOff x="7044521" y="6242447"/>
            <a:chExt cx="1403443" cy="523220"/>
          </a:xfrm>
        </p:grpSpPr>
        <p:sp>
          <p:nvSpPr>
            <p:cNvPr id="102" name="TextBox 101"/>
            <p:cNvSpPr txBox="1"/>
            <p:nvPr/>
          </p:nvSpPr>
          <p:spPr>
            <a:xfrm>
              <a:off x="7044521" y="6242447"/>
              <a:ext cx="83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H, </a:t>
              </a:r>
              <a:endParaRPr lang="bn-BD" sz="2800" dirty="0">
                <a:solidFill>
                  <a:srgbClr val="FFFF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767853" y="6242447"/>
              <a:ext cx="680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T</a:t>
              </a:r>
              <a:endParaRPr lang="bn-BD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 rot="20794313">
            <a:off x="8831728" y="1218528"/>
            <a:ext cx="2661889" cy="112729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05" name="Rectangle 104"/>
          <p:cNvSpPr/>
          <p:nvPr/>
        </p:nvSpPr>
        <p:spPr>
          <a:xfrm rot="20794313">
            <a:off x="8860103" y="2259741"/>
            <a:ext cx="3264569" cy="9641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06" name="Rectangle 105"/>
          <p:cNvSpPr/>
          <p:nvPr/>
        </p:nvSpPr>
        <p:spPr>
          <a:xfrm rot="20794313">
            <a:off x="8855791" y="2991180"/>
            <a:ext cx="2661889" cy="11272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07" name="Rectangle 106"/>
          <p:cNvSpPr/>
          <p:nvPr/>
        </p:nvSpPr>
        <p:spPr>
          <a:xfrm rot="20794313">
            <a:off x="9012502" y="4064478"/>
            <a:ext cx="3264569" cy="96416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08" name="Rectangle 107"/>
          <p:cNvSpPr/>
          <p:nvPr/>
        </p:nvSpPr>
        <p:spPr>
          <a:xfrm rot="20794313">
            <a:off x="8911937" y="4811960"/>
            <a:ext cx="2661889" cy="112729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09" name="Rectangle 108"/>
          <p:cNvSpPr/>
          <p:nvPr/>
        </p:nvSpPr>
        <p:spPr>
          <a:xfrm rot="20992816">
            <a:off x="8868120" y="5789004"/>
            <a:ext cx="3264569" cy="96416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862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4" grpId="0"/>
      <p:bldP spid="85" grpId="0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5614" y="1564175"/>
                <a:ext cx="8904889" cy="10337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3820E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কোনো ঘটনার সম্ভাবনা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উক্ত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ঘটনার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অনুকূল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ফলাফল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সমগ্র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সম্ভাব্য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ফলাফল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14" y="1564175"/>
                <a:ext cx="8904889" cy="1033745"/>
              </a:xfrm>
              <a:prstGeom prst="rect">
                <a:avLst/>
              </a:prstGeom>
              <a:blipFill rotWithShape="0">
                <a:blip r:embed="rId2"/>
                <a:stretch>
                  <a:fillRect l="-1840" b="-10286"/>
                </a:stretch>
              </a:blipFill>
              <a:ln w="38100">
                <a:solidFill>
                  <a:srgbClr val="3820E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14400" y="2811917"/>
            <a:ext cx="8915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3820EC"/>
                  </a:solidFill>
                  <a:prstDash val="sysDot"/>
                </a:ln>
                <a:solidFill>
                  <a:srgbClr val="040009"/>
                </a:solidFill>
                <a:latin typeface="NikoshBAN" pitchFamily="2" charset="0"/>
                <a:cs typeface="NikoshBAN" pitchFamily="2" charset="0"/>
              </a:rPr>
              <a:t>সম্ভাবনা সর্ম্পাকিত কিছু গূরুত্ব পূর্ণ তথ্যঃ </a:t>
            </a:r>
            <a:endParaRPr lang="en-US" sz="4000" dirty="0">
              <a:ln>
                <a:solidFill>
                  <a:srgbClr val="3820EC"/>
                </a:solidFill>
                <a:prstDash val="sysDot"/>
              </a:ln>
              <a:solidFill>
                <a:srgbClr val="04000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733800"/>
            <a:ext cx="89154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কোনো পরীক্ষণে কোনো ঘটনা ঘটার অনুকূল ফলাফল সর্বনিম্ন শূন্য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আবার কোনো ঘটনার অনুকূল ফলাফলের মান শূন্য হলে সম্ভাবনার মান শূন্য হয়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সম্ভাবনার মান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মধ্যে থাকে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99016" y="66980"/>
            <a:ext cx="8724276" cy="124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3628" y="279913"/>
            <a:ext cx="3337773" cy="8309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1430"/>
                <a:solidFill>
                  <a:srgbClr val="0400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 নির্ণয়ঃ  </a:t>
            </a:r>
            <a:endParaRPr lang="en-US" sz="4800" b="1" dirty="0">
              <a:ln w="11430"/>
              <a:solidFill>
                <a:srgbClr val="0400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279714"/>
            <a:ext cx="44767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07879"/>
            <a:ext cx="17716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1662" y="1049837"/>
            <a:ext cx="778192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নিরপেক্ষ ছক্কা একবার নিক্ষেপ করা হলো নিম্নলিখিত ছক অনুসারে সম্ভাবনাগুলো নির্ণয় কর 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50664"/>
              </p:ext>
            </p:extLst>
          </p:nvPr>
        </p:nvGraphicFramePr>
        <p:xfrm>
          <a:off x="1871662" y="2279713"/>
          <a:ext cx="7781924" cy="461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25"/>
                <a:gridCol w="5410199"/>
              </a:tblGrid>
              <a:tr h="907525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দল 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সমস্যা 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0752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আলফা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জোড়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 আসার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0752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বিটা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বিজোড় সংখ্যা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আসার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83877">
                <a:tc>
                  <a:txBody>
                    <a:bodyPr/>
                    <a:lstStyle/>
                    <a:p>
                      <a:pPr algn="ctr"/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গামা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54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অথবা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এর বেশি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 আসার 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0752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পাই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5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এর কম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 আসার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Bevel 7"/>
          <p:cNvSpPr/>
          <p:nvPr/>
        </p:nvSpPr>
        <p:spPr>
          <a:xfrm>
            <a:off x="3268012" y="12644"/>
            <a:ext cx="4476750" cy="1007646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512 L 0.24943 -0.11719 C 0.3018 -0.15604 0.37992 -0.17709 0.46181 -0.17709 C 0.55542 -0.17709 0.62978 -0.15604 0.68215 -0.11719 L 0.9323 0.05512 " pathEditMode="relative" rAng="0" ptsTypes="FffFF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116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8507 L 0.22946 -0.08507 C 0.22903 -0.07965 0.22888 -0.07422 0.22801 -0.06901 C 0.22743 -0.06554 0.22526 -0.06402 0.22512 -0.06055 C 0.22324 -0.02865 0.22353 0.01844 0.22353 0.05251 C 0.2448 0.06271 0.23134 0.05729 0.26447 0.0638 C 0.28357 0.07161 0.30339 0.06553 0.32249 0.07226 C 0.32784 0.07421 0.33898 0.07378 0.34289 0.08159 " pathEditMode="relative" rAng="0" ptsTypes="Affffff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4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92707" y="0"/>
            <a:ext cx="4032354" cy="2038662"/>
          </a:xfrm>
          <a:prstGeom prst="horizontalScroll">
            <a:avLst/>
          </a:prstGeom>
          <a:noFill/>
          <a:ln>
            <a:solidFill>
              <a:srgbClr val="2108D6"/>
            </a:solidFill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5299" y="365824"/>
            <a:ext cx="1829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013" y="2404486"/>
            <a:ext cx="90678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থলেতে একই ধরনের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টি কালো 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টি লাল এবং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সাদা মার্বেল আছে । থলে হতে একটি মার্বেল দৈবভাবে নির্বাচন করা হলো । নির্বাচিত মার্বেলটি-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013" y="4158812"/>
            <a:ext cx="90678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3820E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কালো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bn-IN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কালো নয়-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সম্ভাবনাগুলো নির্ণয় করো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6709" cy="1966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75" y="152798"/>
            <a:ext cx="3992127" cy="1640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Bevel 4"/>
          <p:cNvSpPr/>
          <p:nvPr/>
        </p:nvSpPr>
        <p:spPr>
          <a:xfrm>
            <a:off x="2669951" y="163341"/>
            <a:ext cx="5111646" cy="1618938"/>
          </a:xfrm>
          <a:prstGeom prst="bevel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6393" y="383189"/>
            <a:ext cx="3438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4636" y="2293493"/>
                <a:ext cx="10478125" cy="449533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একটি মুদ্রা চারবার নিক্ষেপ করা হলো।</a:t>
                </a:r>
              </a:p>
              <a:p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উদাহরণসহ নমুনাক্ষেত্রের সংজ্ঞা দাও।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সম্ভাব্য ঘটনার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Probability Tree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অঙ্কন কর নমুনা   ক্ষেত্রটি লিখ 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দেখাও যে, মুদ্রাটি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সংখ্যক বার নিক্ষেপ করলে সংঘটিত ঘটনা </a:t>
                </a: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সমর্থন করে।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6" y="2293493"/>
                <a:ext cx="10478125" cy="4495333"/>
              </a:xfrm>
              <a:prstGeom prst="rect">
                <a:avLst/>
              </a:prstGeom>
              <a:blipFill rotWithShape="0">
                <a:blip r:embed="rId4"/>
                <a:stretch>
                  <a:fillRect l="-2094" t="-2304" r="-2850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Notched Right Arrow 8"/>
          <p:cNvSpPr/>
          <p:nvPr/>
        </p:nvSpPr>
        <p:spPr>
          <a:xfrm>
            <a:off x="722526" y="2340613"/>
            <a:ext cx="794478" cy="5996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824459" y="341261"/>
            <a:ext cx="11002780" cy="1304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1734800"/>
            <a:ext cx="8114675" cy="4867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নিজাম উদ্দিন তালুকদার</a:t>
            </a:r>
          </a:p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(গণিত)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ঢাকাউত্তর মোহাম্মদপুর উচ্চ বিদ্যালয়</a:t>
            </a:r>
          </a:p>
          <a:p>
            <a:pPr algn="ctr"/>
            <a:r>
              <a:rPr lang="bn-IN" sz="4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বিয়ানীবাজার,সিলেট।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 নং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nizamuddin.nu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1861126"/>
            <a:ext cx="3460866" cy="4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13" y="1"/>
            <a:ext cx="12321913" cy="693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52248" y="0"/>
            <a:ext cx="11650718" cy="6858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5758" y="-1"/>
            <a:ext cx="9343697" cy="6968359"/>
          </a:xfrm>
          <a:prstGeom prst="rect">
            <a:avLst/>
          </a:prstGeom>
          <a:noFill/>
        </p:spPr>
        <p:txBody>
          <a:bodyPr wrap="none" rtlCol="0">
            <a:prstTxWarp prst="textButtonPour">
              <a:avLst>
                <a:gd name="adj1" fmla="val 9814592"/>
                <a:gd name="adj2" fmla="val 65666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</a:t>
            </a:r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724" y="2443654"/>
            <a:ext cx="9585434" cy="3578773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1346698"/>
                <a:gd name="adj2" fmla="val 74463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8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6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9" y="1933317"/>
            <a:ext cx="3491345" cy="4767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23174" y="620688"/>
            <a:ext cx="7772400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116378" y="3170395"/>
            <a:ext cx="6552728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581891" y="80847"/>
            <a:ext cx="10961353" cy="161284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3962400" y="2233534"/>
            <a:ext cx="8229600" cy="4467069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উচ্চতর গণিত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		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১৪’শ</a:t>
            </a:r>
            <a:endParaRPr lang="bn-BD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 		১০ম</a:t>
            </a:r>
          </a:p>
          <a:p>
            <a:pPr>
              <a:lnSpc>
                <a:spcPct val="90000"/>
              </a:lnSpc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 		৪৫ মিনিট </a:t>
            </a:r>
          </a:p>
          <a:p>
            <a:pPr>
              <a:lnSpc>
                <a:spcPct val="90000"/>
              </a:lnSpc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02-09-201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৬খ্রি: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586253"/>
              </p:ext>
            </p:extLst>
          </p:nvPr>
        </p:nvGraphicFramePr>
        <p:xfrm>
          <a:off x="4950373" y="3429000"/>
          <a:ext cx="109728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373" y="3429000"/>
                        <a:ext cx="1097280" cy="82296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 w="57150">
                        <a:solidFill>
                          <a:srgbClr val="8EB4E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820586" y="894080"/>
            <a:ext cx="9329255" cy="975360"/>
          </a:xfrm>
          <a:prstGeom prst="horizontalScroll">
            <a:avLst>
              <a:gd name="adj" fmla="val 13799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600" b="1" dirty="0">
                <a:ln w="11430">
                  <a:solidFill>
                    <a:srgbClr val="3333FF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এখন একটি ভিডিও দেখি </a:t>
            </a:r>
            <a:endParaRPr lang="en-US" sz="4600" b="1" dirty="0">
              <a:ln w="11430">
                <a:solidFill>
                  <a:srgbClr val="3333FF"/>
                </a:solidFill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7173" y="4889500"/>
            <a:ext cx="6400800" cy="894080"/>
          </a:xfrm>
          <a:prstGeom prst="roundRect">
            <a:avLst>
              <a:gd name="adj" fmla="val 5667"/>
            </a:avLst>
          </a:prstGeom>
          <a:ln>
            <a:solidFill>
              <a:schemeClr val="tx1"/>
            </a:solidFill>
            <a:prstDash val="lgDashDot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আমরা ভিডিওটিতে কি দেখলাম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4653" y="2062480"/>
            <a:ext cx="8961120" cy="731520"/>
          </a:xfrm>
          <a:prstGeom prst="roundRect">
            <a:avLst>
              <a:gd name="adj" fmla="val 10823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বাংলাদেশ ও ভারতের মধ্যকার ক্রিকেট খেলার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টস 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3556" y="2021840"/>
            <a:ext cx="8778240" cy="812800"/>
          </a:xfrm>
          <a:prstGeom prst="roundRect">
            <a:avLst>
              <a:gd name="adj" fmla="val 1796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টসে 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বাংলাদেশের জয় হতে পারে, নাও হতে পারে ।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8453" y="2016936"/>
            <a:ext cx="8961120" cy="1137920"/>
          </a:xfrm>
          <a:prstGeom prst="roundRect">
            <a:avLst>
              <a:gd name="adj" fmla="val 10823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কোনো ঘটনা ঘটার ক্ষেত্রে অনিশ্চয়তা থাকলেই আমরা কী বলে থাকি ?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90053" y="2064845"/>
            <a:ext cx="6217920" cy="812800"/>
          </a:xfrm>
          <a:prstGeom prst="roundRect">
            <a:avLst>
              <a:gd name="adj" fmla="val 91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সম্ভাবনার কথা বলি ।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94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401600" y="16620"/>
            <a:ext cx="10964079" cy="191956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হলো...</a:t>
            </a:r>
            <a:endParaRPr lang="en-US" sz="8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32158" y="1712422"/>
            <a:ext cx="3102964" cy="20688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714894" y="2941821"/>
            <a:ext cx="10947453" cy="340910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432"/>
            <a:ext cx="12192000" cy="6858000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335" y="9150630"/>
            <a:ext cx="1147937" cy="9517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>
            <a:solidFill>
              <a:srgbClr val="3333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844688" y="1408810"/>
            <a:ext cx="9423620" cy="707886"/>
          </a:xfrm>
          <a:prstGeom prst="rect">
            <a:avLst/>
          </a:prstGeom>
          <a:noFill/>
          <a:ln w="28575">
            <a:solidFill>
              <a:srgbClr val="6600FF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-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100793" y="114991"/>
            <a:ext cx="10640291" cy="111529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400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b="1" dirty="0">
              <a:solidFill>
                <a:srgbClr val="04000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196981" y="2505701"/>
            <a:ext cx="10551671" cy="648859"/>
          </a:xfrm>
          <a:custGeom>
            <a:avLst/>
            <a:gdLst>
              <a:gd name="connsiteX0" fmla="*/ 0 w 8839187"/>
              <a:gd name="connsiteY0" fmla="*/ 0 h 844239"/>
              <a:gd name="connsiteX1" fmla="*/ 8417068 w 8839187"/>
              <a:gd name="connsiteY1" fmla="*/ 0 h 844239"/>
              <a:gd name="connsiteX2" fmla="*/ 8839187 w 8839187"/>
              <a:gd name="connsiteY2" fmla="*/ 422120 h 844239"/>
              <a:gd name="connsiteX3" fmla="*/ 8417068 w 8839187"/>
              <a:gd name="connsiteY3" fmla="*/ 844239 h 844239"/>
              <a:gd name="connsiteX4" fmla="*/ 0 w 8839187"/>
              <a:gd name="connsiteY4" fmla="*/ 844239 h 844239"/>
              <a:gd name="connsiteX5" fmla="*/ 0 w 8839187"/>
              <a:gd name="connsiteY5" fmla="*/ 0 h 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9187" h="844239">
                <a:moveTo>
                  <a:pt x="8839187" y="844238"/>
                </a:moveTo>
                <a:lnTo>
                  <a:pt x="422119" y="844238"/>
                </a:lnTo>
                <a:lnTo>
                  <a:pt x="0" y="422119"/>
                </a:lnTo>
                <a:lnTo>
                  <a:pt x="422119" y="1"/>
                </a:lnTo>
                <a:lnTo>
                  <a:pt x="8839187" y="1"/>
                </a:lnTo>
                <a:lnTo>
                  <a:pt x="8839187" y="84423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3820EC"/>
            </a:solidFill>
            <a:prstDash val="lgDashDot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0946" tIns="137161" rIns="256032" bIns="13716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দৈব পরীক্ষা ,</a:t>
            </a:r>
            <a:r>
              <a:rPr lang="bn-BD" sz="3600" b="1" kern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নিশ্চিত ঘটনা , অসম্ভব ঘটনা কী তা বলতে পারবে । </a:t>
            </a:r>
            <a:endParaRPr lang="en-US" sz="36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0720" y="3530504"/>
            <a:ext cx="964820" cy="793063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>
            <a:solidFill>
              <a:srgbClr val="3820E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1235540" y="3576542"/>
            <a:ext cx="10734786" cy="684105"/>
          </a:xfrm>
          <a:custGeom>
            <a:avLst/>
            <a:gdLst>
              <a:gd name="connsiteX0" fmla="*/ 0 w 8689803"/>
              <a:gd name="connsiteY0" fmla="*/ 0 h 811577"/>
              <a:gd name="connsiteX1" fmla="*/ 8284015 w 8689803"/>
              <a:gd name="connsiteY1" fmla="*/ 0 h 811577"/>
              <a:gd name="connsiteX2" fmla="*/ 8689803 w 8689803"/>
              <a:gd name="connsiteY2" fmla="*/ 405789 h 811577"/>
              <a:gd name="connsiteX3" fmla="*/ 8284015 w 8689803"/>
              <a:gd name="connsiteY3" fmla="*/ 811577 h 811577"/>
              <a:gd name="connsiteX4" fmla="*/ 0 w 8689803"/>
              <a:gd name="connsiteY4" fmla="*/ 811577 h 811577"/>
              <a:gd name="connsiteX5" fmla="*/ 0 w 8689803"/>
              <a:gd name="connsiteY5" fmla="*/ 0 h 8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9803" h="811577">
                <a:moveTo>
                  <a:pt x="8689803" y="811576"/>
                </a:moveTo>
                <a:lnTo>
                  <a:pt x="405788" y="811576"/>
                </a:lnTo>
                <a:lnTo>
                  <a:pt x="0" y="405788"/>
                </a:lnTo>
                <a:lnTo>
                  <a:pt x="405788" y="1"/>
                </a:lnTo>
                <a:lnTo>
                  <a:pt x="8689803" y="1"/>
                </a:lnTo>
                <a:lnTo>
                  <a:pt x="8689803" y="81157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3333FF"/>
            </a:solidFill>
            <a:prstDash val="lgDash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2780" tIns="137161" rIns="256032" bIns="137160" numCol="1" spcCol="1270" anchor="ctr" anchorCtr="0">
            <a:noAutofit/>
          </a:bodyPr>
          <a:lstStyle/>
          <a:p>
            <a:pPr defTabSz="143579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কোন ঘটনার নমুনা ক্ষেত্র,নমুনা বিন্দু,অনুকূল ফলাফল ব্যাখ্যা করতে পারবে।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" y="4423230"/>
            <a:ext cx="1251423" cy="103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1" y="5530758"/>
            <a:ext cx="1154542" cy="105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" y="2183576"/>
            <a:ext cx="904556" cy="103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Freeform 26"/>
          <p:cNvSpPr/>
          <p:nvPr/>
        </p:nvSpPr>
        <p:spPr>
          <a:xfrm>
            <a:off x="1180738" y="4559333"/>
            <a:ext cx="10789588" cy="664917"/>
          </a:xfrm>
          <a:custGeom>
            <a:avLst/>
            <a:gdLst>
              <a:gd name="connsiteX0" fmla="*/ 0 w 9905992"/>
              <a:gd name="connsiteY0" fmla="*/ 0 h 995762"/>
              <a:gd name="connsiteX1" fmla="*/ 9408111 w 9905992"/>
              <a:gd name="connsiteY1" fmla="*/ 0 h 995762"/>
              <a:gd name="connsiteX2" fmla="*/ 9905992 w 9905992"/>
              <a:gd name="connsiteY2" fmla="*/ 497881 h 995762"/>
              <a:gd name="connsiteX3" fmla="*/ 9408111 w 9905992"/>
              <a:gd name="connsiteY3" fmla="*/ 995762 h 995762"/>
              <a:gd name="connsiteX4" fmla="*/ 0 w 9905992"/>
              <a:gd name="connsiteY4" fmla="*/ 995762 h 995762"/>
              <a:gd name="connsiteX5" fmla="*/ 0 w 9905992"/>
              <a:gd name="connsiteY5" fmla="*/ 0 h 99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5992" h="995762">
                <a:moveTo>
                  <a:pt x="9905992" y="995761"/>
                </a:moveTo>
                <a:lnTo>
                  <a:pt x="497881" y="995761"/>
                </a:lnTo>
                <a:lnTo>
                  <a:pt x="0" y="497881"/>
                </a:lnTo>
                <a:lnTo>
                  <a:pt x="497881" y="1"/>
                </a:lnTo>
                <a:lnTo>
                  <a:pt x="9905992" y="1"/>
                </a:lnTo>
                <a:lnTo>
                  <a:pt x="9905992" y="9957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826" tIns="137161" rIns="256032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Times New Roman" pitchFamily="18" charset="0"/>
                <a:cs typeface="Times New Roman" pitchFamily="18" charset="0"/>
              </a:rPr>
              <a:t>Probability tree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মাধ্যমে </a:t>
            </a:r>
            <a:r>
              <a:rPr lang="bn-BD" sz="3600" kern="1200" dirty="0" smtClean="0">
                <a:latin typeface="NikoshBAN" pitchFamily="2" charset="0"/>
                <a:cs typeface="NikoshBAN" pitchFamily="2" charset="0"/>
              </a:rPr>
              <a:t> সমস্যার সমাধান করতে পারবে ।  </a:t>
            </a:r>
            <a:endParaRPr lang="en-US" sz="36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1509091" y="5738882"/>
            <a:ext cx="9927449" cy="931788"/>
          </a:xfrm>
          <a:custGeom>
            <a:avLst/>
            <a:gdLst>
              <a:gd name="connsiteX0" fmla="*/ 0 w 9905992"/>
              <a:gd name="connsiteY0" fmla="*/ 0 h 995762"/>
              <a:gd name="connsiteX1" fmla="*/ 9408111 w 9905992"/>
              <a:gd name="connsiteY1" fmla="*/ 0 h 995762"/>
              <a:gd name="connsiteX2" fmla="*/ 9905992 w 9905992"/>
              <a:gd name="connsiteY2" fmla="*/ 497881 h 995762"/>
              <a:gd name="connsiteX3" fmla="*/ 9408111 w 9905992"/>
              <a:gd name="connsiteY3" fmla="*/ 995762 h 995762"/>
              <a:gd name="connsiteX4" fmla="*/ 0 w 9905992"/>
              <a:gd name="connsiteY4" fmla="*/ 995762 h 995762"/>
              <a:gd name="connsiteX5" fmla="*/ 0 w 9905992"/>
              <a:gd name="connsiteY5" fmla="*/ 0 h 99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5992" h="995762">
                <a:moveTo>
                  <a:pt x="9905992" y="995761"/>
                </a:moveTo>
                <a:lnTo>
                  <a:pt x="497881" y="995761"/>
                </a:lnTo>
                <a:lnTo>
                  <a:pt x="0" y="497881"/>
                </a:lnTo>
                <a:lnTo>
                  <a:pt x="497881" y="1"/>
                </a:lnTo>
                <a:lnTo>
                  <a:pt x="9905992" y="1"/>
                </a:lnTo>
                <a:lnTo>
                  <a:pt x="9905992" y="9957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3820E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826" tIns="137161" rIns="256032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যুক্তিভিত্তিক সম্ভাবনা নির্ণয় করতে পারবে। 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006">
            <a:off x="3006747" y="2750635"/>
            <a:ext cx="2056116" cy="1183523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 b="-1"/>
          <a:stretch/>
        </p:blipFill>
        <p:spPr>
          <a:xfrm>
            <a:off x="4306997" y="2960980"/>
            <a:ext cx="3017611" cy="292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006">
            <a:off x="4912678" y="2623270"/>
            <a:ext cx="1438854" cy="1155285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7" y="3364828"/>
            <a:ext cx="257175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35" y="914913"/>
            <a:ext cx="257175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ubOvalCallout"/>
          <p:cNvSpPr>
            <a:spLocks noEditPoints="1" noChangeArrowheads="1"/>
          </p:cNvSpPr>
          <p:nvPr/>
        </p:nvSpPr>
        <p:spPr bwMode="auto">
          <a:xfrm rot="5400000">
            <a:off x="5443938" y="1898049"/>
            <a:ext cx="1950720" cy="45720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5486" tIns="52743" rIns="105486" bIns="5274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2119" y="1381760"/>
            <a:ext cx="1104438" cy="1460733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bn-IN" sz="4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হেড </a:t>
            </a:r>
            <a:endParaRPr lang="en-US" sz="4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ubOvalCallout"/>
          <p:cNvSpPr>
            <a:spLocks noEditPoints="1" noChangeArrowheads="1"/>
          </p:cNvSpPr>
          <p:nvPr/>
        </p:nvSpPr>
        <p:spPr bwMode="auto">
          <a:xfrm rot="5400000">
            <a:off x="5443938" y="-231235"/>
            <a:ext cx="1950720" cy="45720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5486" tIns="52743" rIns="105486" bIns="5274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6300" y="3392200"/>
            <a:ext cx="1104438" cy="1460733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bn-IN" sz="4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টেল  </a:t>
            </a:r>
            <a:endParaRPr lang="en-US" sz="4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0229" y="4960929"/>
            <a:ext cx="9815043" cy="1848629"/>
          </a:xfrm>
          <a:prstGeom prst="roundRect">
            <a:avLst>
              <a:gd name="adj" fmla="val 1089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পরীক্ষার সম্ভাব্য সকল ফলাফল আগে থেকে জানা থাকে কিন্তু পরীক্ষাটিতে কি ফলাফল আসবে তা নিশ্চিত করে বলা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………….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7797" y="76217"/>
            <a:ext cx="5180323" cy="9593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দৈব পরীক্ষা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9306" y="2356100"/>
            <a:ext cx="2834640" cy="181467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মুদ্রা নিক্ষেপে হেড বা টেল আসার সম্ভাবনা সমান । 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652" y="5345113"/>
            <a:ext cx="8080148" cy="675903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সুতরাং হেড আসা ও টেল আসা ঘটনা দুইটি   </a:t>
            </a:r>
            <a:r>
              <a:rPr lang="bn-IN" sz="37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..........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0883" y="504669"/>
            <a:ext cx="370332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600" b="1" dirty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সমসম্ভাব্য ঘটনাবলী </a:t>
            </a:r>
            <a:endParaRPr lang="en-US" sz="4600" b="1" dirty="0">
              <a:ln w="11430">
                <a:solidFill>
                  <a:srgbClr val="3333FF"/>
                </a:solidFill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1" y="2095960"/>
            <a:ext cx="54959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56000"/>
                    </a14:imgEffect>
                    <a14:imgEffect>
                      <a14:colorTemperature colorTemp="11200"/>
                    </a14:imgEffect>
                    <a14:imgEffect>
                      <a14:brightnessContrast bright="-25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79" y="1511289"/>
            <a:ext cx="1280159" cy="1264910"/>
          </a:xfrm>
          <a:prstGeom prst="ellipse">
            <a:avLst/>
          </a:prstGeom>
          <a:ln w="57150">
            <a:solidFill>
              <a:srgbClr val="CC9900"/>
            </a:solidFill>
          </a:ln>
          <a:effectLst>
            <a:glow rad="127000">
              <a:schemeClr val="bg1"/>
            </a:glow>
            <a:softEdge rad="112500"/>
          </a:effectLst>
          <a:scene3d>
            <a:camera prst="isometricTopUp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45" y="3376354"/>
            <a:ext cx="1551916" cy="155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8146413" y="5075808"/>
            <a:ext cx="775974" cy="1214512"/>
          </a:xfrm>
          <a:prstGeom prst="rect">
            <a:avLst/>
          </a:prstGeom>
        </p:spPr>
        <p:txBody>
          <a:bodyPr wrap="square" lIns="105486" tIns="52743" rIns="105486" bIns="52743">
            <a:spAutoFit/>
          </a:bodyPr>
          <a:lstStyle/>
          <a:p>
            <a:r>
              <a:rPr lang="bn-IN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86" y="1240107"/>
            <a:ext cx="1566940" cy="1392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76" y="2518928"/>
            <a:ext cx="1561023" cy="138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Arrow Connector 10"/>
          <p:cNvCxnSpPr/>
          <p:nvPr/>
        </p:nvCxnSpPr>
        <p:spPr>
          <a:xfrm flipV="1">
            <a:off x="3113690" y="2095960"/>
            <a:ext cx="1064921" cy="1350226"/>
          </a:xfrm>
          <a:prstGeom prst="straightConnector1">
            <a:avLst/>
          </a:prstGeom>
          <a:ln w="5715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13690" y="3347646"/>
            <a:ext cx="1973079" cy="84679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8611" y="1300101"/>
            <a:ext cx="64008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2573" y="2617923"/>
            <a:ext cx="64008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24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7 -0.12001 L 0.05179 -0.2589 C 0.06409 -0.29058 0.08275 -0.30751 0.10229 -0.30751 C 0.12457 -0.30751 0.14222 -0.29058 0.1548 -0.2589 L 0.21455 -0.12001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93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1 0.06945 C 0.02879 0.06337 0.03168 0.05469 0.03573 0.04579 C 0.03675 0.04362 0.03761 0.04145 0.03863 0.03928 C 0.03964 0.03711 0.04152 0.03277 0.04152 0.03299 C 0.04196 0.0306 0.0421 0.02822 0.04282 0.02626 C 0.04355 0.02387 0.04514 0.02236 0.04572 0.01997 C 0.04658 0.01585 0.04644 0.01129 0.04716 0.00695 C 0.05064 -0.01389 0.05006 0.00174 0.05006 -0.01454 L 0.14916 0.19228 C 0.14815 0.21116 0.1493 0.22461 0.14062 0.23763 C 0.14106 0.24262 0.14149 0.24762 0.14207 0.25261 C 0.14251 0.25695 0.1412 0.26302 0.14352 0.26563 C 0.14583 0.26823 0.14916 0.26411 0.15205 0.26346 C 0.1535 0.26237 0.16088 0.25738 0.16218 0.25478 C 0.16421 0.25109 0.16479 0.24588 0.16652 0.24176 C 0.1645 0.25391 0.15741 0.26867 0.16782 0.27409 C 0.17173 0.27344 0.17578 0.27387 0.1794 0.27192 C 0.18128 0.27084 0.182 0.26736 0.18374 0.26563 C 0.18504 0.26433 0.18663 0.26411 0.18808 0.26346 C 0.19242 0.27366 0.18981 0.28234 0.18808 0.29362 C 0.19155 0.30187 0.18909 0.30013 0.19517 0.30013 " pathEditMode="relative" rAng="0" ptsTypes="fffffffAffffffffffff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3" y="7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7 0.02561 L -0.44053 -0.052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35" y="-3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8" grpId="0" build="allAtOnce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3" y="1371600"/>
            <a:ext cx="3900498" cy="452695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81" y="1447800"/>
            <a:ext cx="3886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888143" y="533400"/>
            <a:ext cx="4724400" cy="609600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ছবি দেখে চিন্তাকরে বলি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77003" y="1528161"/>
            <a:ext cx="4746680" cy="680545"/>
          </a:xfrm>
          <a:prstGeom prst="roundRect">
            <a:avLst>
              <a:gd name="adj" fmla="val 449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দেখছো ?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1118" y="2355416"/>
            <a:ext cx="4724400" cy="744917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উদিত হচ্ছে  ।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1113" y="3136851"/>
            <a:ext cx="4718460" cy="751489"/>
          </a:xfrm>
          <a:prstGeom prst="roundRect">
            <a:avLst>
              <a:gd name="adj" fmla="val 449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কোনদিকে উদিত হয় ?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96488" y="4085946"/>
            <a:ext cx="4724400" cy="756745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পূর্বদিকে উদীত হয় ।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0279194">
            <a:off x="3582857" y="3083068"/>
            <a:ext cx="5300812" cy="751489"/>
          </a:xfrm>
          <a:prstGeom prst="roundRect">
            <a:avLst>
              <a:gd name="adj" fmla="val 449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ঘটনাটিকে কী বলা যেতে পারে ? 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19650826">
            <a:off x="8718172" y="2973576"/>
            <a:ext cx="3078422" cy="756745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 ।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81" y="1447800"/>
            <a:ext cx="3886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81" y="1447800"/>
            <a:ext cx="3886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7" y="1371600"/>
            <a:ext cx="3900498" cy="452695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Rounded Rectangle 14"/>
          <p:cNvSpPr/>
          <p:nvPr/>
        </p:nvSpPr>
        <p:spPr>
          <a:xfrm>
            <a:off x="4075393" y="2503850"/>
            <a:ext cx="4724400" cy="744917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 যাচ্ছে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40499" y="4604662"/>
            <a:ext cx="4724400" cy="744917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দিকে অস্ত যাই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19650826">
            <a:off x="300905" y="2721959"/>
            <a:ext cx="3078422" cy="756745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 ।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5" y="1372881"/>
            <a:ext cx="3900498" cy="452695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Rounded Rectangle 18"/>
          <p:cNvSpPr/>
          <p:nvPr/>
        </p:nvSpPr>
        <p:spPr>
          <a:xfrm rot="19650826">
            <a:off x="8511849" y="2721959"/>
            <a:ext cx="3078422" cy="756745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 ।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19650826">
            <a:off x="479491" y="2756119"/>
            <a:ext cx="3078422" cy="756745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 ।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80540" y="4119446"/>
            <a:ext cx="3078422" cy="756745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অসম্ভব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।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19857" y="1676400"/>
            <a:ext cx="4779936" cy="756745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 ঘটনা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সম্ভাবনা </a:t>
            </a:r>
            <a:r>
              <a:rPr lang="en-US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19661318">
            <a:off x="3610626" y="3833597"/>
            <a:ext cx="5300812" cy="751489"/>
          </a:xfrm>
          <a:prstGeom prst="roundRect">
            <a:avLst>
              <a:gd name="adj" fmla="val 449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ঘটনাটিকে কী বলা যেতে পারে ? 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57708" y="914400"/>
            <a:ext cx="5020633" cy="744917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 দিক থেকে উঠা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6059" y="4191000"/>
            <a:ext cx="3078422" cy="756745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অসম্ভব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।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75659" y="1405760"/>
            <a:ext cx="5668333" cy="680545"/>
          </a:xfrm>
          <a:prstGeom prst="roundRect">
            <a:avLst>
              <a:gd name="adj" fmla="val 449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এখন,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কী দেখছো ?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59023" y="5364021"/>
            <a:ext cx="5093817" cy="756745"/>
          </a:xfrm>
          <a:prstGeom prst="roundRect">
            <a:avLst>
              <a:gd name="adj" fmla="val 689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ঘটনা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সম্ভাবনা  </a:t>
            </a:r>
            <a:r>
              <a:rPr lang="bn-BD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০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05347" y="4125359"/>
            <a:ext cx="4889992" cy="744917"/>
          </a:xfrm>
          <a:prstGeom prst="roundRect">
            <a:avLst>
              <a:gd name="adj" fmla="val 689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 দিক অস্ত যায়।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5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819</Words>
  <Application>Microsoft Office PowerPoint</Application>
  <PresentationFormat>Widescreen</PresentationFormat>
  <Paragraphs>181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Wingdings 3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cc</dc:creator>
  <cp:lastModifiedBy>b cc</cp:lastModifiedBy>
  <cp:revision>55</cp:revision>
  <dcterms:created xsi:type="dcterms:W3CDTF">2016-09-19T17:16:48Z</dcterms:created>
  <dcterms:modified xsi:type="dcterms:W3CDTF">2016-09-23T19:09:30Z</dcterms:modified>
</cp:coreProperties>
</file>